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RWmqJRpEH2wcV1GNzWQ9hdEP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4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4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4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27" name="Google Shape;27;p4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4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30" name="Google Shape;30;p4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31" name="Google Shape;31;p4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2" name="Google Shape;32;p4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7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6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6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5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7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57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5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03" name="Google Shape;103;p5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bg-BG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bg-BG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8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8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5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9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5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18" name="Google Shape;118;p5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bg-BG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bg-BG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0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6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6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1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6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2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6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9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5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51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51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4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54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5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5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5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4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4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4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0" name="Google Shape;10;p4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4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13" name="Google Shape;13;p4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4" name="Google Shape;14;p4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5" name="Google Shape;15;p4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4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q7sgzDH1cR8" TargetMode="External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n.wikipedia.org/wiki/List_of_distributed_computing_projects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yE62Zwhmzi8" TargetMode="External"/><Relationship Id="rId4" Type="http://schemas.openxmlformats.org/officeDocument/2006/relationships/hyperlink" Target="https://www.youtube.com/watch?v=_VZW75w0eI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tefanjunestrand.com/blog/what-is-blockchain/" TargetMode="External"/><Relationship Id="rId4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hyperlink" Target="https://dana.org/article/sound-health-music-and-the-mind/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hyperlink" Target="https://news.northeastern.edu/litmus/northeastern-university-professor-researches-differences-between-the-brains-of-classical-and-jazz-musician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1" lang="bg-BG"/>
              <a:t>Разпределени системи 2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bg-BG"/>
              <a:t>Какво е разпределена система? </a:t>
            </a:r>
            <a:br>
              <a:rPr lang="bg-BG"/>
            </a:br>
            <a:r>
              <a:rPr lang="bg-BG"/>
              <a:t>Защо е нужно една система да се разпредели? </a:t>
            </a:r>
            <a:br>
              <a:rPr lang="bg-BG"/>
            </a:br>
            <a:r>
              <a:rPr lang="bg-BG"/>
              <a:t>Как да разпределим една система?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Важни свойства на разпределените системи</a:t>
            </a:r>
            <a:endParaRPr/>
          </a:p>
        </p:txBody>
      </p:sp>
      <p:sp>
        <p:nvSpPr>
          <p:cNvPr id="204" name="Google Shape;204;p1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Споделени ресурси</a:t>
            </a:r>
            <a:r>
              <a:rPr lang="bg-BG"/>
              <a:t> – хардуер, софтуер или данни.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Отвореност </a:t>
            </a:r>
            <a:r>
              <a:rPr lang="bg-BG"/>
              <a:t>– начин на дизайн и разработка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Конкурентност </a:t>
            </a:r>
            <a:r>
              <a:rPr lang="bg-BG"/>
              <a:t>– множество машини могат да извършат една и съща функционалност, едновременно.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Скалируемост </a:t>
            </a:r>
            <a:r>
              <a:rPr lang="bg-BG"/>
              <a:t>– как </a:t>
            </a:r>
            <a:r>
              <a:rPr lang="bg-BG"/>
              <a:t>мощността</a:t>
            </a:r>
            <a:r>
              <a:rPr lang="bg-BG"/>
              <a:t> на системата се увеличава, когато се разпределени между множество машини.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Справяне с грешки</a:t>
            </a:r>
            <a:r>
              <a:rPr lang="bg-BG"/>
              <a:t> – колко бързо компонентите от системата се възстановяват, след </a:t>
            </a:r>
            <a:r>
              <a:rPr lang="bg-BG"/>
              <a:t>претърпени</a:t>
            </a:r>
            <a:r>
              <a:rPr lang="bg-BG"/>
              <a:t> проблеми.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Прозрачност </a:t>
            </a:r>
            <a:r>
              <a:rPr lang="bg-BG"/>
              <a:t>– от точно колко достъп едно звено от системата има нужда, за да комуникира с останалите звена в системата.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Кога могат да бъдат използвани разпределени системи?</a:t>
            </a:r>
            <a:endParaRPr/>
          </a:p>
        </p:txBody>
      </p: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Разпределените системи и приложения могат да бъдат използвани по </a:t>
            </a:r>
            <a:r>
              <a:rPr lang="bg-BG"/>
              <a:t>много</a:t>
            </a:r>
            <a:r>
              <a:rPr lang="bg-BG"/>
              <a:t> начини – от eCommerce платформи, през мобилни и десктоп приложения.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Преди да се избере архитектура за едно разпределено приложение е нужно да има ясен идеен план, какво трябва да прави това приложение.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Това е определяща стъпка в избирането на точните технологии и подходи.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Think before you distribute…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every distributed application architects ought to know | by M Adnan A  | Medium"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96" y="1163053"/>
            <a:ext cx="8950317" cy="489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</a:t>
            </a:r>
            <a:endParaRPr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Мрежи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Телекомуникационни мрежи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 системи в реално време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Паралелни системи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 AI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 Бази Данни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Мрежи</a:t>
            </a:r>
            <a:endParaRPr/>
          </a:p>
        </p:txBody>
      </p:sp>
      <p:sp>
        <p:nvSpPr>
          <p:cNvPr id="227" name="Google Shape;227;p1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Най-ранния пример за „модерна“ разпределена система е от 1970-та, когато се създават Ethernet и LAN (Local Area Network).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Изначално компютрите в мрежа, са могли да изпращат съобщения до други системи, разполагащи с локален IP адрес.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Peer-2-Peer</a:t>
            </a:r>
            <a:r>
              <a:rPr lang="bg-BG"/>
              <a:t> мрежите са еволюирали, а email като услуга и след това Internet, какъвто го познаваме днес, продължават да бъдат най-големия, сякаш вечно растящ пример за разпределена система.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 прехода от IPv4 към IPv6, разпределените системи преминават от LAN към Internet.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Email</a:t>
            </a:r>
            <a:endParaRPr/>
          </a:p>
        </p:txBody>
      </p:sp>
      <p:sp>
        <p:nvSpPr>
          <p:cNvPr id="233" name="Google Shape;233;p15"/>
          <p:cNvSpPr txBox="1"/>
          <p:nvPr>
            <p:ph idx="1" type="body"/>
          </p:nvPr>
        </p:nvSpPr>
        <p:spPr>
          <a:xfrm>
            <a:off x="677334" y="1371601"/>
            <a:ext cx="4696771" cy="466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Email е може би върхът на разпределените приложения.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Всеки компютър осъществява малка стъпка в процеса на приложението, използвайки автономен подход.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Различните компоненти могат да спрат работа, докато системата все пак остане достъпна за повечето потребители.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Архитектурата е асинхронна, с limited-shared-state, високо достъпна, предава съобщения и използва динамичен протокол.</a:t>
            </a:r>
            <a:endParaRPr/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499" y="1371601"/>
            <a:ext cx="5673312" cy="431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Как работи?</a:t>
            </a:r>
            <a:br>
              <a:rPr lang="bg-BG"/>
            </a:br>
            <a:r>
              <a:rPr lang="bg-BG"/>
              <a:t>Email server</a:t>
            </a:r>
            <a:endParaRPr/>
          </a:p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Всяка машина притежава своя собствена сървърна програма, която разбира SMTP.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Когато две машини искат да обменят email, те първо се синхронизират, след това се изпраща message header control information.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Ако втората машина се съгласи, съдържанието (content) на email-а се доставя.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Втората машина (получател) запазва съобщението в специален spool storage (място за файлове очакващи по-нататъшна обработка), където потребителят може да го прочете после.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Евентуално втората машина, може да откаже трансфера и да пренасочи писмото.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bg-BG" sz="3240"/>
              <a:t>Как работи?</a:t>
            </a:r>
            <a:br>
              <a:rPr lang="bg-BG" sz="3240"/>
            </a:br>
            <a:r>
              <a:rPr lang="bg-BG" sz="3240"/>
              <a:t>Email Client, State &amp; Mime</a:t>
            </a:r>
            <a:br>
              <a:rPr lang="bg-BG" sz="3240"/>
            </a:br>
            <a:endParaRPr sz="3240"/>
          </a:p>
        </p:txBody>
      </p:sp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677334" y="1796716"/>
            <a:ext cx="8596668" cy="4451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24"/>
              <a:buNone/>
            </a:pPr>
            <a:r>
              <a:rPr lang="bg-BG" sz="1530"/>
              <a:t>Client</a:t>
            </a:r>
            <a:endParaRPr sz="153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Когато някой иска да изпрати писмо, client програмата е нужна, за да го предаде към server приложението.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Когато някой иска да прочете писмото, client програмата е нужна, за да го извлече от spool storage-a.</a:t>
            </a:r>
            <a:endParaRPr sz="153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bg-BG" sz="1530"/>
              <a:t>State</a:t>
            </a:r>
            <a:endParaRPr sz="153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Ако даден сървър не е достъпен, съобщението отива в опашка за по-късна доставка.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Ако се случи някаква грешка, съобщението се преизпраща.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Ако не съществува такъв получател, съобщението отива при изпращача.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Едно съобщение може да съдържа пренасочваща (routing) информация. </a:t>
            </a:r>
            <a:endParaRPr sz="153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bg-BG" sz="1530"/>
              <a:t>MIME</a:t>
            </a:r>
            <a:endParaRPr sz="153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Един от големите пачове на email системата.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Разширява Simple Text Message и разрешава съдържането на други типове данни.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Това се случва, като се предоставят индикатори за данните, които се изпращат. </a:t>
            </a:r>
            <a:endParaRPr sz="15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Бъдеще на Email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677334" y="1930400"/>
            <a:ext cx="8596668" cy="4110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Email системата не е перфектна.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Липсва authentication, което я прави автономна и лесна за spoofing.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data privacy - може да бъде прочетено от 3rd party.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data integrity - съобщението може да се промени, по пътя към своя получател.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digital signature.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гаранция за доставка.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Може да се премахне обратната разписка.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S/MIME ???</a:t>
            </a:r>
            <a:endParaRPr/>
          </a:p>
        </p:txBody>
      </p:sp>
      <p:pic>
        <p:nvPicPr>
          <p:cNvPr descr="S/MIME Part 4: Collecting Recipient Public Keys the Easy Way" id="258" name="Google Shape;25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706" y="1930400"/>
            <a:ext cx="6208296" cy="366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Distributed systems and internet of things – ICAR" id="150" name="Google Shape;15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2" y="441157"/>
            <a:ext cx="8843210" cy="58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Телекомуникационни мрежи</a:t>
            </a:r>
            <a:endParaRPr/>
          </a:p>
        </p:txBody>
      </p:sp>
      <p:sp>
        <p:nvSpPr>
          <p:cNvPr id="264" name="Google Shape;264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Телефонните и клетъчни мрежи също са пример за разпределени мрежи.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Телефонните мрежи са налични от близо век и представляват ранен пример за Peer to Peer мрежи.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Клетъчните мрежи са разпределени мрежи, с базови станции, които са физически разпределени в зони наречени клетки.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След като телефонните мрежи еволюират към VOIP (Voice over IP), тези мрежи продължават да стават по-сложни, растейки като разпределени мрежи.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Телекомуникационна мрежа</a:t>
            </a:r>
            <a:endParaRPr/>
          </a:p>
        </p:txBody>
      </p:sp>
      <p:pic>
        <p:nvPicPr>
          <p:cNvPr id="270" name="Google Shape;27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589713"/>
            <a:ext cx="7640498" cy="45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Паралелни изчисления</a:t>
            </a:r>
            <a:endParaRPr/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Паралелните изчисления са фокусирани върху това, как даден софтуер работи върху множество нишки или процесори, които достъпват едни и същи данни и памет.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Разпределените системи са фокусирани върху отделни машини, всяка със собствени процесор и памет.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 развитието на модерните операционни системи, процесори и облачни услуги, разпределените изчисления включват в себе си паралелните изчисления.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Паралелни изчисления</a:t>
            </a:r>
            <a:endParaRPr/>
          </a:p>
        </p:txBody>
      </p:sp>
      <p:pic>
        <p:nvPicPr>
          <p:cNvPr id="282" name="Google Shape;282;p23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123" y="1930400"/>
            <a:ext cx="4520308" cy="452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The Search for E.T. Goes on Hold, for Now - The New York Times" id="288" name="Google Shape;28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1797" y="-1"/>
            <a:ext cx="1295472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Observatorio De Arecibo | Arecibo, San juan puerto rico, Puerto"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65" y="0"/>
            <a:ext cx="8390021" cy="68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Contact (1997)</a:t>
            </a:r>
            <a:br>
              <a:rPr lang="bg-BG"/>
            </a:br>
            <a:r>
              <a:rPr lang="bg-BG"/>
              <a:t>Robert Zemeckis, story by Carl Sagan</a:t>
            </a:r>
            <a:endParaRPr/>
          </a:p>
        </p:txBody>
      </p:sp>
      <p:pic>
        <p:nvPicPr>
          <p:cNvPr descr="Wonder, Pragmatism, Politics, and Big Ideas: Rewatching Contact | Tor.com" id="301" name="Google Shape;30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43" y="2351564"/>
            <a:ext cx="8595677" cy="343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677334" y="518159"/>
            <a:ext cx="8596668" cy="5523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Списък с доста distributed computing проекти:</a:t>
            </a:r>
            <a:br>
              <a:rPr lang="bg-BG"/>
            </a:br>
            <a:r>
              <a:rPr lang="bg-BG" u="sng">
                <a:solidFill>
                  <a:schemeClr val="hlink"/>
                </a:solidFill>
                <a:hlinkClick r:id="rId3"/>
              </a:rPr>
              <a:t>https://en.wikipedia.org/wiki/List_of_distributed_computing_projects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4" y="1700502"/>
            <a:ext cx="9629317" cy="515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Разпределен изкуствен интелект</a:t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677334" y="2160589"/>
            <a:ext cx="8596668" cy="451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DAI или Децентрализиран изкуствен интелект.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Този вид системи се състоят от множество автономни, самообучаващи се възли за обработка на информация (агенти), които са разпределени и самостоятелни. Могат да комуникират асинхронно.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Могат да работят и с малка извадка от огромни datasets, които могат да се променят в процеса на обработка.</a:t>
            </a:r>
            <a:endParaRPr sz="153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Начин за използване на огромна изчислителна мощ и паралелни изчисления за изучаване и обработка на огромни списъци с данни, използвайки множество агенти.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Видове софтуерни агенти: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reactive agent –  автомат, който получава информация, обработва я и произвежда резултат.</a:t>
            </a:r>
            <a:endParaRPr sz="136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deliberative agent – има своя гледна точка и може да следва свой лично създаден план.</a:t>
            </a:r>
            <a:endParaRPr sz="136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hybrid agent – смесица между реактивен и съвещателен – може да следва свой план, но в същото време да реагира без обсъждане.</a:t>
            </a:r>
            <a:endParaRPr sz="136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DeepMind - The Role of Multi-Agent Learning in Artificial Intelligence Research </a:t>
            </a:r>
            <a:r>
              <a:rPr lang="bg-BG" sz="1530" u="sng">
                <a:solidFill>
                  <a:schemeClr val="hlink"/>
                </a:solidFill>
                <a:hlinkClick r:id="rId3"/>
              </a:rPr>
              <a:t>https://www.youtube.com/watch?v=yE62Zwhmzi8</a:t>
            </a:r>
            <a:endParaRPr sz="153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Distributed Artificial Intelligence in Space, SEI, Carnegie Mellon University </a:t>
            </a:r>
            <a:r>
              <a:rPr lang="bg-BG" sz="1530" u="sng">
                <a:solidFill>
                  <a:schemeClr val="hlink"/>
                </a:solidFill>
                <a:hlinkClick r:id="rId4"/>
              </a:rPr>
              <a:t>https://www.youtube.com/watch?v=_VZW75w0eIE</a:t>
            </a:r>
            <a:endParaRPr sz="1530"/>
          </a:p>
          <a:p>
            <a:pPr indent="-265176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530"/>
          </a:p>
          <a:p>
            <a:pPr indent="-265176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Разпределен изкуствен интелект </a:t>
            </a:r>
            <a:endParaRPr/>
          </a:p>
        </p:txBody>
      </p:sp>
      <p:pic>
        <p:nvPicPr>
          <p:cNvPr id="319" name="Google Shape;319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932" y="1930401"/>
            <a:ext cx="4940068" cy="4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9192" y="2518611"/>
            <a:ext cx="7355982" cy="369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Какво е това?</a:t>
            </a:r>
            <a:endParaRPr/>
          </a:p>
        </p:txBody>
      </p:sp>
      <p:pic>
        <p:nvPicPr>
          <p:cNvPr id="156" name="Google Shape;15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28" y="1156327"/>
            <a:ext cx="4303740" cy="479611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/>
          <p:nvPr/>
        </p:nvSpPr>
        <p:spPr>
          <a:xfrm>
            <a:off x="4975668" y="2620622"/>
            <a:ext cx="4669917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30"/>
              <a:buFont typeface="Trebuchet MS"/>
              <a:buNone/>
            </a:pPr>
            <a:r>
              <a:rPr b="0" i="0" lang="bg-BG" sz="333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Човешки мозък в състояние на почивка</a:t>
            </a:r>
            <a:endParaRPr b="0" i="0" sz="333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Разпределени бази данни</a:t>
            </a:r>
            <a:endParaRPr/>
          </a:p>
        </p:txBody>
      </p:sp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Една разпределена база данни е разположена върху множество сървъри и/или физически локации. Данните й могат да бъдат </a:t>
            </a:r>
            <a:r>
              <a:rPr i="1" lang="bg-BG"/>
              <a:t>репликирани</a:t>
            </a:r>
            <a:r>
              <a:rPr lang="bg-BG"/>
              <a:t> или </a:t>
            </a:r>
            <a:r>
              <a:rPr i="1" lang="bg-BG"/>
              <a:t>дупликирани</a:t>
            </a:r>
            <a:r>
              <a:rPr lang="bg-BG"/>
              <a:t> в различни системи.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Трябва да сме наясно с хомогенната и хетерогенната природа на разпределените бази данни.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Хомогенно разпределени бази данни – всяка част от системата има една и съща database management system и един и същи data model. Лесни за поддръжка и скалиране чрез добавяне на нови nodes и locations.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Хетерогенно </a:t>
            </a:r>
            <a:r>
              <a:rPr lang="bg-BG"/>
              <a:t>разпределени</a:t>
            </a:r>
            <a:r>
              <a:rPr lang="bg-BG"/>
              <a:t> бази данни – разрешават множество data models, различни database management systems. Използват се gateways, за транслация от един node към друг.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Разпределени бази данни</a:t>
            </a:r>
            <a:endParaRPr/>
          </a:p>
        </p:txBody>
      </p:sp>
      <p:pic>
        <p:nvPicPr>
          <p:cNvPr id="332" name="Google Shape;332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25" y="1599114"/>
            <a:ext cx="6495696" cy="518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Архитектури</a:t>
            </a:r>
            <a:endParaRPr/>
          </a:p>
        </p:txBody>
      </p:sp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Разпределените системи е нужно да споделят мрежа, която да създава връзка между различните компоненти (машини, хардуер и софтуер).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Те трябва да могат да обменят съобщения и информация </a:t>
            </a:r>
            <a:r>
              <a:rPr lang="bg-BG" sz="1530"/>
              <a:t>помежду</a:t>
            </a:r>
            <a:r>
              <a:rPr lang="bg-BG" sz="1530"/>
              <a:t> си.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Тази мрежа може да е свързана с IP адреси, да използва кабели или дори платки.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Съобщенията изпратени между компонентите съдържат данни, които системата желае да споделя като бази данни, обекти и файлове.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Начинът, по който съобщенията се комуникират надеждно, било то изпращане, получаване и приемане или как едно звено, повтаря дадена връзка след проблем и основна характеристика за една разпределена система.</a:t>
            </a:r>
            <a:endParaRPr sz="136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Разпределените системи са създадени с причина - нуждата определени услуги и приложения да скалират - към тях да бъдат добавени и управлявани нови машини.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Основния риск при дизайна на разпределени системи е съотношението между сложност и производителност.</a:t>
            </a:r>
            <a:endParaRPr sz="153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За да разберем това, нека да разгледаме различните видове разпределени архитектури и </a:t>
            </a:r>
            <a:r>
              <a:rPr lang="bg-BG" sz="1530"/>
              <a:t>техните</a:t>
            </a:r>
            <a:r>
              <a:rPr lang="bg-BG" sz="1530"/>
              <a:t> плюсове и минуси.</a:t>
            </a:r>
            <a:endParaRPr sz="15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Client-Server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Изначално разпределените системи са се състояли от сървър, разполагащ със споделени ресурси като принтер, база данни или web сървър.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Този сървър също така е разполагал с множество клиенти, които сами решават, кога и как да използват ресурсите му.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Клиентите решават, какво ще правят с данните – дали ще създават нови, ще редактират или изтриват стари и т.н.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Хранилища за код като Git са добър пример, в който решението кога и как да се разпределя информацията, зависи от разработчиците, които сами решават кога да commit-ват промени.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Three-tier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При този вид архитектура, клиентите нямат нужда да определят лично кога да променят данните и вземането на подобни решения им е спестено.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Повечето изначални web приложения спадат към тази категория.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Middle tier частта може да бъде наречена агент, който получава и обработва заявките (requests) от клиентите.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Middle tier може да бъде stateless.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47" y="31391"/>
            <a:ext cx="7636042" cy="686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Multi-tier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677334" y="2160589"/>
            <a:ext cx="3389340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Enterprise web services първи създават n-tier или multi-tier архитектурни системи.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 разпространяват идеята, че различни сървъри могат да притежават бизнес логиката и да </a:t>
            </a:r>
            <a:r>
              <a:rPr lang="bg-BG"/>
              <a:t>взаимодействат</a:t>
            </a:r>
            <a:r>
              <a:rPr lang="bg-BG"/>
              <a:t>, както с данните, така и с презентационния слой.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886" y="2048294"/>
            <a:ext cx="4981072" cy="375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Peer-to-peer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централизирани или специфични машини, които да отговарят за основна функционалност в този вид архитектури.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Всичките решения се взимат от машините участници.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Всяка машина може да бъде, както client, така и server.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Отговорността е споделена между участниците в системата.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Blockchain и Bittorrent са добър пример за това.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653271" y="17646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Peer to Peer	</a:t>
            </a:r>
            <a:endParaRPr/>
          </a:p>
        </p:txBody>
      </p:sp>
      <p:pic>
        <p:nvPicPr>
          <p:cNvPr id="374" name="Google Shape;37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8779"/>
            <a:ext cx="12314394" cy="5799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BitTorrent</a:t>
            </a:r>
            <a:endParaRPr/>
          </a:p>
        </p:txBody>
      </p:sp>
      <p:pic>
        <p:nvPicPr>
          <p:cNvPr id="380" name="Google Shape;380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081375"/>
            <a:ext cx="8680218" cy="407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А какво е това?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4975668" y="2620622"/>
            <a:ext cx="4669917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bg-BG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Човешки мозък реагиращ на музика</a:t>
            </a:r>
            <a:endParaRPr b="0" i="0" sz="36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412331"/>
            <a:ext cx="4216818" cy="4643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>
            <p:ph idx="1" type="body"/>
          </p:nvPr>
        </p:nvSpPr>
        <p:spPr>
          <a:xfrm>
            <a:off x="6636976" y="68580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Blockchain</a:t>
            </a:r>
            <a:endParaRPr/>
          </a:p>
        </p:txBody>
      </p:sp>
      <p:pic>
        <p:nvPicPr>
          <p:cNvPr id="386" name="Google Shape;386;p40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5" y="1927254"/>
            <a:ext cx="7472054" cy="493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Предимства на разпределените системи</a:t>
            </a:r>
            <a:endParaRPr/>
          </a:p>
        </p:txBody>
      </p:sp>
      <p:sp>
        <p:nvSpPr>
          <p:cNvPr id="392" name="Google Shape;392;p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Целта на разпределените системи е да разрешат скалируемост, производителност и достъпност на своите приложения.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Предимствата включват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Неограничено хоризонтално скалиране – добавяме машини, когато искаме.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Low Latency – машини чисто физически разпределени близо до потребителите.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Fault Tolerance – ако един data център е недостъпен, друг такъв поема неговата дейност.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What is the iceberg model? Here's 2 examples showing how well it works!" id="398" name="Google Shape;398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35535"/>
            <a:ext cx="7975283" cy="656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Недостатъци на разпределените системи</a:t>
            </a:r>
            <a:endParaRPr/>
          </a:p>
        </p:txBody>
      </p:sp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677334" y="2160589"/>
            <a:ext cx="8596668" cy="4087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Всяко инженерно решение има своите рискове. Сложността е най-голямото предизвикателство при разпределените системи, а и не само.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Повече машини, повече съобщения, повече данни могат да доведат до: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Проблеми с интеграцията и последователността на данните – възможността за синхронизация според промените в данните и статуса на приложението, особено когато стартират, спират или отказват звена от системата, е изкуство.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Проблеми с мрежата и комуникацията – съобщенията могат да не достигнат до правилното звено, в правилния ред, което може да унищожи комуникацията и функционалността.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Проблеми с управлението – повече планиране, повече мониторинг, разпределяне на натоварването.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Как да разпределим една система?</a:t>
            </a:r>
            <a:endParaRPr/>
          </a:p>
        </p:txBody>
      </p:sp>
      <p:pic>
        <p:nvPicPr>
          <p:cNvPr descr="Challenges for a Distributed System" id="410" name="Google Shape;410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314" y="2398294"/>
            <a:ext cx="6558944" cy="401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Q&amp;A : Въпроси?</a:t>
            </a:r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3" y="1506955"/>
            <a:ext cx="803107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Открийте разликите...</a:t>
            </a:r>
            <a:endParaRPr/>
          </a:p>
        </p:txBody>
      </p:sp>
      <p:sp>
        <p:nvSpPr>
          <p:cNvPr id="171" name="Google Shape;171;p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66" y="1786021"/>
            <a:ext cx="8423724" cy="444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178" name="Google Shape;17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609600"/>
            <a:ext cx="3962364" cy="607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1067" y="1556084"/>
            <a:ext cx="3770854" cy="40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/>
          <p:nvPr>
            <p:ph type="title"/>
          </p:nvPr>
        </p:nvSpPr>
        <p:spPr>
          <a:xfrm>
            <a:off x="721895" y="601579"/>
            <a:ext cx="8624296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Различна музика = различен мозък</a:t>
            </a:r>
            <a:endParaRPr/>
          </a:p>
        </p:txBody>
      </p:sp>
      <p:pic>
        <p:nvPicPr>
          <p:cNvPr id="185" name="Google Shape;18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260" y="1558679"/>
            <a:ext cx="5824235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/>
          <p:nvPr/>
        </p:nvSpPr>
        <p:spPr>
          <a:xfrm>
            <a:off x="1659408" y="5674413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bg-BG" sz="1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https://news.northeastern.edu/litmus/northeastern-university-professor-researches-differences-between-the-brains-of-classical-and-jazz-musicians/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192" name="Google Shape;19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772" y="465221"/>
            <a:ext cx="8707333" cy="580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677334" y="376989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bg-BG" sz="3240"/>
              <a:t>Разпределени изчисления</a:t>
            </a:r>
            <a:br>
              <a:rPr lang="bg-BG" sz="3240"/>
            </a:br>
            <a:r>
              <a:rPr lang="bg-BG" sz="3240"/>
              <a:t>Разпределени бази данни</a:t>
            </a:r>
            <a:br>
              <a:rPr lang="bg-BG" sz="3240"/>
            </a:br>
            <a:r>
              <a:rPr lang="bg-BG" sz="3240"/>
              <a:t>Разпределени приложения</a:t>
            </a:r>
            <a:endParaRPr sz="3240"/>
          </a:p>
        </p:txBody>
      </p:sp>
      <p:sp>
        <p:nvSpPr>
          <p:cNvPr id="198" name="Google Shape;198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32"/>
              <a:buNone/>
            </a:pPr>
            <a:r>
              <a:rPr lang="bg-BG" sz="1665"/>
              <a:t>Дефиниция: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съвкупност от независими компоненти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разположени на различни машини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обменящи съобщения помежду си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с обща цел</a:t>
            </a:r>
            <a:endParaRPr/>
          </a:p>
          <a:p>
            <a:pPr indent="-25831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t/>
            </a:r>
            <a:endParaRPr sz="1665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Една разпределена система ще изглежда сякаш е </a:t>
            </a:r>
            <a:r>
              <a:rPr b="1" lang="bg-BG" sz="1665"/>
              <a:t>един единствен интерфейс</a:t>
            </a:r>
            <a:r>
              <a:rPr lang="bg-BG" sz="1665"/>
              <a:t>, спрямо потребителя.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Идеята на разпределената система е да увеличи ресурсите и работата с информация, като същевременно предотврати timeouts.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Ако един от компонентите спре да работи, това не трябва да повлияе на цялата услуга.</a:t>
            </a:r>
            <a:endParaRPr sz="166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2020-10-19T11:07:03Z</dcterms:created>
  <dc:creator>Viktor</dc:creator>
</cp:coreProperties>
</file>